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4" r:id="rId9"/>
    <p:sldId id="263" r:id="rId10"/>
    <p:sldId id="265" r:id="rId11"/>
    <p:sldId id="268" r:id="rId12"/>
    <p:sldId id="269" r:id="rId13"/>
    <p:sldId id="270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4E47D-DE2B-4BFB-B5A1-AF3E0DB60226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A13A6-6035-43D7-880D-5AE13651E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4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A13A6-6035-43D7-880D-5AE13651E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818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07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1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8081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68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0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6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49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080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0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64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265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8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239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09F004-9EBF-45A4-94B9-D1F2D36A89B7}" type="datetimeFigureOut">
              <a:rPr lang="hu-HU" smtClean="0"/>
              <a:t>2025. 10. 14.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58C558-4A00-48C2-8FE2-0BFDC68148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067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rello.com/b/hM2N6foj/2025-szfm-tabl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cuteled/2025-SZF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600" b="1" dirty="0"/>
              <a:t>2025 SZFM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GROUP 3 PROJEKTMUNKA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sz="1800" i="1" dirty="0"/>
              <a:t>Koszta Félix, Erdélyi Péter, Dániel Magyar, </a:t>
            </a:r>
            <a:r>
              <a:rPr lang="hu-HU" sz="1800" i="1" dirty="0" err="1"/>
              <a:t>Hoszpodár</a:t>
            </a:r>
            <a:r>
              <a:rPr lang="hu-HU" sz="1800" i="1" dirty="0"/>
              <a:t> Patrik</a:t>
            </a:r>
          </a:p>
        </p:txBody>
      </p:sp>
    </p:spTree>
    <p:extLst>
      <p:ext uri="{BB962C8B-B14F-4D97-AF65-F5344CB8AC3E}">
        <p14:creationId xmlns:p14="http://schemas.microsoft.com/office/powerpoint/2010/main" val="357800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2A63E682-06FF-5D4A-B5FB-F41D4886E48C}"/>
              </a:ext>
            </a:extLst>
          </p:cNvPr>
          <p:cNvSpPr txBox="1"/>
          <p:nvPr/>
        </p:nvSpPr>
        <p:spPr>
          <a:xfrm>
            <a:off x="857839" y="1452041"/>
            <a:ext cx="869622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űrlapon keresztül küldhetnek üzenetet a weboldalról.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Az űrlap JavaScript segítségével POST kérést küld a /</a:t>
            </a:r>
            <a:r>
              <a:rPr lang="hu-HU" dirty="0" err="1"/>
              <a:t>api</a:t>
            </a:r>
            <a:r>
              <a:rPr lang="hu-HU" dirty="0"/>
              <a:t>/</a:t>
            </a:r>
            <a:r>
              <a:rPr lang="hu-HU" dirty="0" err="1"/>
              <a:t>contact</a:t>
            </a:r>
            <a:r>
              <a:rPr lang="hu-HU" dirty="0"/>
              <a:t> végpontra.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backend oldalon a </a:t>
            </a:r>
            <a:r>
              <a:rPr lang="hu-HU" dirty="0" err="1"/>
              <a:t>ContactController</a:t>
            </a:r>
            <a:r>
              <a:rPr lang="hu-HU" dirty="0"/>
              <a:t> feldolgozza az adatokat:</a:t>
            </a:r>
            <a:br>
              <a:rPr lang="en-US" dirty="0"/>
            </a:br>
            <a:r>
              <a:rPr lang="en-US" dirty="0"/>
              <a:t>	- </a:t>
            </a:r>
            <a:r>
              <a:rPr lang="hu-HU" dirty="0"/>
              <a:t>Mentésre kerül egy </a:t>
            </a:r>
            <a:r>
              <a:rPr lang="hu-HU" dirty="0" err="1"/>
              <a:t>SupportMSG</a:t>
            </a:r>
            <a:r>
              <a:rPr lang="hu-HU" dirty="0"/>
              <a:t> objektum az adatbázisba (név, e-mail, üzenet, időpont).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Sikeres mentés után a kliens „Üzenet sikeresen elküldve!” visszajelzést kap.</a:t>
            </a:r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A0809BB-195A-8455-B057-CAC1E50AA850}"/>
              </a:ext>
            </a:extLst>
          </p:cNvPr>
          <p:cNvSpPr txBox="1"/>
          <p:nvPr/>
        </p:nvSpPr>
        <p:spPr>
          <a:xfrm>
            <a:off x="5205952" y="732867"/>
            <a:ext cx="1786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Kapcsolat</a:t>
            </a:r>
            <a:endParaRPr lang="en-US" sz="32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850C327-9C60-F0DC-DBFD-290107EDE93B}"/>
              </a:ext>
            </a:extLst>
          </p:cNvPr>
          <p:cNvSpPr txBox="1"/>
          <p:nvPr/>
        </p:nvSpPr>
        <p:spPr>
          <a:xfrm>
            <a:off x="8436077" y="575580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</a:t>
            </a:r>
            <a:r>
              <a:rPr lang="en-US" dirty="0" err="1"/>
              <a:t>kérés</a:t>
            </a:r>
            <a:r>
              <a:rPr lang="en-US" dirty="0"/>
              <a:t> </a:t>
            </a:r>
            <a:r>
              <a:rPr lang="en-US" dirty="0" err="1"/>
              <a:t>küldése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9F8214-5613-467B-8274-4FF40D96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0" y="3160201"/>
            <a:ext cx="4994787" cy="30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4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DC93C4C-D159-4D99-89A0-B93C5B1D5C68}"/>
              </a:ext>
            </a:extLst>
          </p:cNvPr>
          <p:cNvSpPr txBox="1"/>
          <p:nvPr/>
        </p:nvSpPr>
        <p:spPr>
          <a:xfrm>
            <a:off x="3673574" y="953729"/>
            <a:ext cx="484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Perzisztencia</a:t>
            </a:r>
            <a:r>
              <a:rPr lang="en-US" sz="3600" dirty="0"/>
              <a:t>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Adatbázis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D58E43D-23D6-384A-9C93-24915DA2ADDE}"/>
              </a:ext>
            </a:extLst>
          </p:cNvPr>
          <p:cNvSpPr txBox="1"/>
          <p:nvPr/>
        </p:nvSpPr>
        <p:spPr>
          <a:xfrm>
            <a:off x="1061884" y="2175356"/>
            <a:ext cx="443743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dirty="0" err="1"/>
              <a:t>alkalmazás</a:t>
            </a:r>
            <a:r>
              <a:rPr lang="en-US" dirty="0"/>
              <a:t> </a:t>
            </a:r>
            <a:r>
              <a:rPr lang="en-US" b="1" dirty="0"/>
              <a:t>SQLite </a:t>
            </a:r>
            <a:r>
              <a:rPr lang="en-US" b="1" dirty="0" err="1"/>
              <a:t>adatbázist</a:t>
            </a:r>
            <a:r>
              <a:rPr lang="en-US" dirty="0"/>
              <a:t> </a:t>
            </a:r>
            <a:r>
              <a:rPr lang="en-US" dirty="0" err="1"/>
              <a:t>használ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kapcsolatot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application.properties</a:t>
            </a:r>
            <a:br>
              <a:rPr lang="en-US" dirty="0"/>
            </a:br>
            <a:r>
              <a:rPr lang="en-US" dirty="0" err="1"/>
              <a:t>konfigurálja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Az </a:t>
            </a:r>
            <a:r>
              <a:rPr lang="en-US" b="1" dirty="0" err="1"/>
              <a:t>adatperzisztenciát</a:t>
            </a:r>
            <a:r>
              <a:rPr lang="en-US" dirty="0"/>
              <a:t> a </a:t>
            </a:r>
            <a:r>
              <a:rPr lang="en-US" b="1" dirty="0"/>
              <a:t>Spring Data JPA</a:t>
            </a:r>
            <a:br>
              <a:rPr lang="en-US" b="1" dirty="0"/>
            </a:br>
            <a:r>
              <a:rPr lang="en-US" dirty="0" err="1"/>
              <a:t>kezeli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entitások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táblákká</a:t>
            </a:r>
            <a:r>
              <a:rPr lang="en-US" dirty="0"/>
              <a:t> </a:t>
            </a:r>
            <a:r>
              <a:rPr lang="en-US" dirty="0" err="1"/>
              <a:t>alakulnak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 err="1"/>
              <a:t>spring.jpa.hibernate.ddl</a:t>
            </a:r>
            <a:r>
              <a:rPr lang="en-US" b="1" dirty="0"/>
              <a:t>-auto=update</a:t>
            </a:r>
            <a:br>
              <a:rPr lang="en-US" dirty="0"/>
            </a:br>
            <a:r>
              <a:rPr lang="en-US" dirty="0" err="1"/>
              <a:t>beállításnak</a:t>
            </a:r>
            <a:r>
              <a:rPr lang="en-US" dirty="0"/>
              <a:t> </a:t>
            </a:r>
            <a:r>
              <a:rPr lang="en-US" dirty="0" err="1"/>
              <a:t>köszönhetően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</a:t>
            </a:r>
            <a:br>
              <a:rPr lang="en-US" dirty="0"/>
            </a:br>
            <a:r>
              <a:rPr lang="en-US" b="1" dirty="0" err="1"/>
              <a:t>automatikusan</a:t>
            </a:r>
            <a:r>
              <a:rPr lang="en-US" b="1" dirty="0"/>
              <a:t> </a:t>
            </a:r>
            <a:r>
              <a:rPr lang="en-US" b="1" dirty="0" err="1"/>
              <a:t>frissül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entitások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3705401-DA4B-3400-B6B2-AF39F58A8FE1}"/>
              </a:ext>
            </a:extLst>
          </p:cNvPr>
          <p:cNvSpPr txBox="1"/>
          <p:nvPr/>
        </p:nvSpPr>
        <p:spPr>
          <a:xfrm>
            <a:off x="6970662" y="4493342"/>
            <a:ext cx="309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application.properties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062BB3-6AD8-04EA-463E-52DC5D48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98" y="2962051"/>
            <a:ext cx="5629318" cy="1531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72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6A91C2F-2624-488B-51C8-884FD9F4EF2D}"/>
              </a:ext>
            </a:extLst>
          </p:cNvPr>
          <p:cNvSpPr txBox="1"/>
          <p:nvPr/>
        </p:nvSpPr>
        <p:spPr>
          <a:xfrm>
            <a:off x="4637107" y="934065"/>
            <a:ext cx="2917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Admin felület</a:t>
            </a:r>
            <a:endParaRPr lang="en-US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04E43A1-45DC-191A-9117-BF0E9349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0880"/>
            <a:ext cx="5066165" cy="409303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ED99699-4F74-ED9E-3806-3E1B94005AC9}"/>
              </a:ext>
            </a:extLst>
          </p:cNvPr>
          <p:cNvSpPr txBox="1"/>
          <p:nvPr/>
        </p:nvSpPr>
        <p:spPr>
          <a:xfrm>
            <a:off x="1117600" y="1960880"/>
            <a:ext cx="4990340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Célja</a:t>
            </a:r>
            <a:r>
              <a:rPr lang="en-US" dirty="0"/>
              <a:t> 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statisztikák</a:t>
            </a:r>
            <a:r>
              <a:rPr lang="en-US" dirty="0"/>
              <a:t> </a:t>
            </a:r>
            <a:r>
              <a:rPr lang="en-US" dirty="0" err="1"/>
              <a:t>kezelése</a:t>
            </a:r>
            <a:r>
              <a:rPr lang="en-US" dirty="0"/>
              <a:t> webs</a:t>
            </a:r>
            <a:br>
              <a:rPr lang="en-US" dirty="0"/>
            </a:br>
            <a:r>
              <a:rPr lang="en-US" dirty="0" err="1"/>
              <a:t>felületen</a:t>
            </a:r>
            <a:r>
              <a:rPr lang="en-US" dirty="0"/>
              <a:t> </a:t>
            </a:r>
            <a:r>
              <a:rPr lang="en-US" dirty="0" err="1"/>
              <a:t>keresztül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felület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menüpontból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👥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menedzsmentje</a:t>
            </a:r>
            <a:br>
              <a:rPr lang="en-US" dirty="0"/>
            </a:br>
            <a:r>
              <a:rPr lang="en-US" dirty="0"/>
              <a:t>	📊 </a:t>
            </a:r>
            <a:r>
              <a:rPr lang="en-US" dirty="0" err="1"/>
              <a:t>Statisztika</a:t>
            </a:r>
            <a:r>
              <a:rPr lang="en-US" dirty="0"/>
              <a:t> (</a:t>
            </a:r>
            <a:r>
              <a:rPr lang="en-US" dirty="0" err="1"/>
              <a:t>későbbi</a:t>
            </a:r>
            <a:r>
              <a:rPr lang="en-US" dirty="0"/>
              <a:t> </a:t>
            </a:r>
            <a:r>
              <a:rPr lang="en-US" dirty="0" err="1"/>
              <a:t>fejlesztés</a:t>
            </a:r>
            <a:r>
              <a:rPr lang="en-US" dirty="0"/>
              <a:t>)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felhasználók</a:t>
            </a:r>
            <a:r>
              <a:rPr lang="en-US" dirty="0"/>
              <a:t> </a:t>
            </a:r>
            <a:r>
              <a:rPr lang="en-US" dirty="0" err="1"/>
              <a:t>listáját</a:t>
            </a:r>
            <a:r>
              <a:rPr lang="en-US" dirty="0"/>
              <a:t> a /admin/</a:t>
            </a:r>
            <a:r>
              <a:rPr lang="en-US" dirty="0" err="1"/>
              <a:t>getUsers</a:t>
            </a:r>
            <a:r>
              <a:rPr lang="en-US" dirty="0"/>
              <a:t> </a:t>
            </a:r>
            <a:r>
              <a:rPr lang="en-US" dirty="0" err="1"/>
              <a:t>végpont</a:t>
            </a:r>
            <a:br>
              <a:rPr lang="en-US" dirty="0"/>
            </a:br>
            <a:r>
              <a:rPr lang="en-US" dirty="0" err="1"/>
              <a:t>szolgáltatja</a:t>
            </a:r>
            <a:r>
              <a:rPr lang="en-US" dirty="0"/>
              <a:t> JSON </a:t>
            </a:r>
            <a:r>
              <a:rPr lang="en-US" dirty="0" err="1"/>
              <a:t>formátumban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kliens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JavaScript </a:t>
            </a:r>
            <a:r>
              <a:rPr lang="en-US" dirty="0" err="1"/>
              <a:t>segítségével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 </a:t>
            </a:r>
            <a:r>
              <a:rPr lang="en-US" dirty="0" err="1"/>
              <a:t>az</a:t>
            </a:r>
            <a:br>
              <a:rPr lang="en-US" dirty="0"/>
            </a:b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lekérése</a:t>
            </a:r>
            <a:r>
              <a:rPr lang="en-US" dirty="0"/>
              <a:t> (fetch)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táblázatban</a:t>
            </a:r>
            <a:br>
              <a:rPr lang="en-US" dirty="0"/>
            </a:b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megjelenítése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95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FB1B7D2B-B192-7C11-9A14-4AC80FFF4EDA}"/>
              </a:ext>
            </a:extLst>
          </p:cNvPr>
          <p:cNvSpPr txBox="1"/>
          <p:nvPr/>
        </p:nvSpPr>
        <p:spPr>
          <a:xfrm>
            <a:off x="4567376" y="924233"/>
            <a:ext cx="3057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Unit </a:t>
            </a:r>
            <a:r>
              <a:rPr lang="en-US" sz="4800" dirty="0" err="1"/>
              <a:t>tesztek</a:t>
            </a:r>
            <a:endParaRPr lang="en-US" sz="48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743A5C6-7875-24BD-D97C-FDF3851A73CA}"/>
              </a:ext>
            </a:extLst>
          </p:cNvPr>
          <p:cNvSpPr txBox="1"/>
          <p:nvPr/>
        </p:nvSpPr>
        <p:spPr>
          <a:xfrm>
            <a:off x="943897" y="1755230"/>
            <a:ext cx="88524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projektben </a:t>
            </a:r>
            <a:r>
              <a:rPr lang="hu-HU" dirty="0" err="1"/>
              <a:t>JUnit</a:t>
            </a:r>
            <a:r>
              <a:rPr lang="hu-HU" dirty="0"/>
              <a:t> 5 keretrendszert</a:t>
            </a:r>
            <a:br>
              <a:rPr lang="en-US" dirty="0"/>
            </a:br>
            <a:r>
              <a:rPr lang="hu-HU" dirty="0"/>
              <a:t>használunk az egységtesztekhez.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teszt célja:</a:t>
            </a:r>
            <a:br>
              <a:rPr lang="en-US" dirty="0"/>
            </a:br>
            <a:r>
              <a:rPr lang="en-US" dirty="0"/>
              <a:t>	</a:t>
            </a:r>
            <a:r>
              <a:rPr lang="hu-HU" dirty="0"/>
              <a:t>A jelszó titkosítási és visszafejtési</a:t>
            </a:r>
            <a:br>
              <a:rPr lang="en-US" dirty="0"/>
            </a:br>
            <a:r>
              <a:rPr lang="en-US" dirty="0"/>
              <a:t>	</a:t>
            </a:r>
            <a:r>
              <a:rPr lang="hu-HU" dirty="0"/>
              <a:t>folyamat helyes működésének ellenőrzése.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Főbb ellenőrzések: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nem lehet null.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titkosított jelszó különbözik az</a:t>
            </a:r>
            <a:br>
              <a:rPr lang="en-US" dirty="0"/>
            </a:br>
            <a:r>
              <a:rPr lang="en-US" dirty="0"/>
              <a:t>	       </a:t>
            </a:r>
            <a:r>
              <a:rPr lang="hu-HU" dirty="0"/>
              <a:t>eredetitől.</a:t>
            </a:r>
            <a:br>
              <a:rPr lang="en-US" dirty="0"/>
            </a:br>
            <a:r>
              <a:rPr lang="en-US" dirty="0"/>
              <a:t>	-  </a:t>
            </a:r>
            <a:r>
              <a:rPr lang="hu-HU" dirty="0"/>
              <a:t>A visszafejtett jelszó egyezik az</a:t>
            </a:r>
            <a:br>
              <a:rPr lang="en-US" dirty="0"/>
            </a:br>
            <a:r>
              <a:rPr lang="en-US" dirty="0"/>
              <a:t>          </a:t>
            </a:r>
            <a:r>
              <a:rPr lang="hu-HU" dirty="0"/>
              <a:t>eredetivel.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sikeres teszt futtatás garantálja, hogy az</a:t>
            </a:r>
            <a:br>
              <a:rPr lang="en-US" dirty="0"/>
            </a:br>
            <a:r>
              <a:rPr lang="hu-HU" dirty="0"/>
              <a:t>alkalmazás biztonságos jelszókezelést valósít meg.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teszt eredménye a konzolban részletesen megjelenik (eredeti, titkosított, visszafejtett jelszó).</a:t>
            </a:r>
            <a:endParaRPr lang="en-US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ADFF9CD2-B000-EB9D-2B5B-663E15F428C5}"/>
              </a:ext>
            </a:extLst>
          </p:cNvPr>
          <p:cNvSpPr/>
          <p:nvPr/>
        </p:nvSpPr>
        <p:spPr>
          <a:xfrm>
            <a:off x="5633026" y="1755230"/>
            <a:ext cx="5615076" cy="360196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9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3493EFF9-72BC-B516-AEE5-DF86B602F440}"/>
              </a:ext>
            </a:extLst>
          </p:cNvPr>
          <p:cNvSpPr txBox="1"/>
          <p:nvPr/>
        </p:nvSpPr>
        <p:spPr>
          <a:xfrm>
            <a:off x="3684923" y="3044279"/>
            <a:ext cx="4822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Kérdések</a:t>
            </a:r>
            <a:r>
              <a:rPr lang="en-US" sz="4400" dirty="0"/>
              <a:t> </a:t>
            </a:r>
            <a:r>
              <a:rPr lang="en-US" sz="4400" dirty="0" err="1"/>
              <a:t>és</a:t>
            </a:r>
            <a:r>
              <a:rPr lang="en-US" sz="4400" dirty="0"/>
              <a:t> </a:t>
            </a:r>
            <a:r>
              <a:rPr lang="en-US" sz="4400" dirty="0" err="1"/>
              <a:t>válaszok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74979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D05EF1-543B-C32A-EDB5-BBB4AEFC455E}"/>
              </a:ext>
            </a:extLst>
          </p:cNvPr>
          <p:cNvSpPr txBox="1"/>
          <p:nvPr/>
        </p:nvSpPr>
        <p:spPr>
          <a:xfrm>
            <a:off x="3454603" y="3044279"/>
            <a:ext cx="528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Köszönöm</a:t>
            </a:r>
            <a:r>
              <a:rPr lang="en-US" sz="4400" dirty="0"/>
              <a:t> a </a:t>
            </a:r>
            <a:r>
              <a:rPr lang="en-US" sz="4400" dirty="0" err="1"/>
              <a:t>figyelmet</a:t>
            </a:r>
            <a:r>
              <a:rPr lang="en-U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309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Elképzelés ötlet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1295402" y="2795954"/>
            <a:ext cx="925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Az eredeti koncepció, hogy egy </a:t>
            </a:r>
            <a:r>
              <a:rPr lang="hu-HU" dirty="0" err="1"/>
              <a:t>Wolt</a:t>
            </a:r>
            <a:r>
              <a:rPr lang="hu-HU" dirty="0"/>
              <a:t>/</a:t>
            </a:r>
            <a:r>
              <a:rPr lang="hu-HU" dirty="0" err="1"/>
              <a:t>Foodora</a:t>
            </a:r>
            <a:r>
              <a:rPr lang="hu-HU" dirty="0"/>
              <a:t> másolatot hozzunk létre. Ahol ételt/italt lehet rendelni</a:t>
            </a:r>
          </a:p>
          <a:p>
            <a:r>
              <a:rPr lang="hu-HU" dirty="0"/>
              <a:t>Különböző feladóktól(éttermi szolgáltatóktól)</a:t>
            </a:r>
          </a:p>
        </p:txBody>
      </p:sp>
      <p:sp>
        <p:nvSpPr>
          <p:cNvPr id="5" name="Téglalap 4"/>
          <p:cNvSpPr/>
          <p:nvPr/>
        </p:nvSpPr>
        <p:spPr>
          <a:xfrm>
            <a:off x="138039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Üzemeltetési lehetőség</a:t>
            </a:r>
          </a:p>
        </p:txBody>
      </p:sp>
      <p:cxnSp>
        <p:nvCxnSpPr>
          <p:cNvPr id="7" name="Egyenes összekötő nyíllal 6"/>
          <p:cNvCxnSpPr>
            <a:stCxn id="5" idx="3"/>
          </p:cNvCxnSpPr>
          <p:nvPr/>
        </p:nvCxnSpPr>
        <p:spPr>
          <a:xfrm>
            <a:off x="331470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/>
          <p:cNvSpPr/>
          <p:nvPr/>
        </p:nvSpPr>
        <p:spPr>
          <a:xfrm>
            <a:off x="4677508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Piaci lehetőség</a:t>
            </a:r>
          </a:p>
        </p:txBody>
      </p:sp>
      <p:cxnSp>
        <p:nvCxnSpPr>
          <p:cNvPr id="11" name="Egyenes összekötő nyíllal 10"/>
          <p:cNvCxnSpPr>
            <a:stCxn id="10" idx="3"/>
          </p:cNvCxnSpPr>
          <p:nvPr/>
        </p:nvCxnSpPr>
        <p:spPr>
          <a:xfrm>
            <a:off x="6611816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églalap 11"/>
          <p:cNvSpPr/>
          <p:nvPr/>
        </p:nvSpPr>
        <p:spPr>
          <a:xfrm>
            <a:off x="7974623" y="4185138"/>
            <a:ext cx="1934308" cy="1362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Felhasználói felület</a:t>
            </a:r>
          </a:p>
        </p:txBody>
      </p:sp>
      <p:cxnSp>
        <p:nvCxnSpPr>
          <p:cNvPr id="13" name="Egyenes összekötő nyíllal 12"/>
          <p:cNvCxnSpPr>
            <a:stCxn id="12" idx="3"/>
          </p:cNvCxnSpPr>
          <p:nvPr/>
        </p:nvCxnSpPr>
        <p:spPr>
          <a:xfrm>
            <a:off x="9908931" y="4866542"/>
            <a:ext cx="1362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Tervezett első soros ötletek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Bejelentkezés -&gt; felhasználói fiók (létrehozás/törlés és egyéb menedzsment)</a:t>
            </a:r>
          </a:p>
          <a:p>
            <a:r>
              <a:rPr lang="hu-HU" dirty="0"/>
              <a:t>Különböző felhasználói szerepkörök</a:t>
            </a:r>
          </a:p>
          <a:p>
            <a:r>
              <a:rPr lang="hu-HU" dirty="0"/>
              <a:t>Adminisztrációs felület</a:t>
            </a:r>
          </a:p>
          <a:p>
            <a:r>
              <a:rPr lang="hu-HU" dirty="0"/>
              <a:t>Dinamikus skálázhatóság</a:t>
            </a:r>
          </a:p>
          <a:p>
            <a:r>
              <a:rPr lang="hu-HU" dirty="0"/>
              <a:t>Adatvédelmi irányelvek</a:t>
            </a:r>
          </a:p>
          <a:p>
            <a:r>
              <a:rPr lang="hu-HU" dirty="0"/>
              <a:t>Kész piac képes termék koncepció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247" y="3677074"/>
            <a:ext cx="3950350" cy="1968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5531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879DE-6E80-FD69-D280-052C71A6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</a:t>
            </a:r>
            <a:r>
              <a:rPr lang="en-US" dirty="0" err="1"/>
              <a:t>tábla</a:t>
            </a:r>
            <a:r>
              <a:rPr lang="en-US" dirty="0"/>
              <a:t> - Trello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B47DFE-DDE8-1503-8FD2-EA9FFE73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https://trello.com/b/hM2N6foj/2025-szfm-tabla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EAC64AB-786B-8C40-D8D6-B4DF8C51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9" y="3172573"/>
            <a:ext cx="5380380" cy="2554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518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65E72A-3E80-F46A-D3A9-A5EFEF6B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983AFA-B911-1A2C-9C15-8F322377F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https://github.com/cucuteled/2025-SZFM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3844CC-AC0E-5096-9812-FBE86F55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550" y="3122139"/>
            <a:ext cx="5758897" cy="27537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10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D60D2E4-D879-C0CC-CC18-F8AA16304F1F}"/>
              </a:ext>
            </a:extLst>
          </p:cNvPr>
          <p:cNvSpPr txBox="1"/>
          <p:nvPr/>
        </p:nvSpPr>
        <p:spPr>
          <a:xfrm>
            <a:off x="820132" y="1517714"/>
            <a:ext cx="52758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felhasználók azonosítását JSON Web </a:t>
            </a:r>
            <a:r>
              <a:rPr lang="hu-HU" dirty="0" err="1"/>
              <a:t>Token</a:t>
            </a:r>
            <a:r>
              <a:rPr lang="hu-HU" dirty="0"/>
              <a:t> (JWT) segítségével végezzük.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Bejelentkezéskor a backend JWT </a:t>
            </a:r>
            <a:r>
              <a:rPr lang="hu-HU" dirty="0" err="1"/>
              <a:t>tokent</a:t>
            </a:r>
            <a:r>
              <a:rPr lang="hu-HU" dirty="0"/>
              <a:t> generál, amit HTTP-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cookie</a:t>
            </a:r>
            <a:r>
              <a:rPr lang="hu-HU" dirty="0"/>
              <a:t>-ban tárolunk a kliens oldalon.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Minden későbbi kérésnél a szerver ellenőrzi a </a:t>
            </a:r>
            <a:r>
              <a:rPr lang="hu-HU" dirty="0" err="1"/>
              <a:t>token</a:t>
            </a:r>
            <a:r>
              <a:rPr lang="hu-HU" dirty="0"/>
              <a:t> érvényességét, így nincs szükség szerveroldali session kezelésre (</a:t>
            </a:r>
            <a:r>
              <a:rPr lang="hu-HU" dirty="0" err="1"/>
              <a:t>stateless</a:t>
            </a:r>
            <a:r>
              <a:rPr lang="hu-HU" dirty="0"/>
              <a:t> működés).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A </a:t>
            </a:r>
            <a:r>
              <a:rPr lang="hu-HU" dirty="0" err="1"/>
              <a:t>JwtAuthenticationFilter</a:t>
            </a:r>
            <a:r>
              <a:rPr lang="hu-HU" dirty="0"/>
              <a:t> a bejövő kéréseknél ellenőrzi a </a:t>
            </a:r>
            <a:r>
              <a:rPr lang="hu-HU" dirty="0" err="1"/>
              <a:t>cookie</a:t>
            </a:r>
            <a:r>
              <a:rPr lang="hu-HU" dirty="0"/>
              <a:t>-ban lévő </a:t>
            </a:r>
            <a:r>
              <a:rPr lang="hu-HU" dirty="0" err="1"/>
              <a:t>tokent</a:t>
            </a:r>
            <a:r>
              <a:rPr lang="hu-HU" dirty="0"/>
              <a:t>, és ha az érvényes, beállítja a felhasználói kontextust.</a:t>
            </a:r>
            <a:endParaRPr lang="en-US" dirty="0"/>
          </a:p>
          <a:p>
            <a:pPr marL="285750" indent="-28575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dirty="0"/>
              <a:t>Kijelentkezéskor a szerver törli a JWT </a:t>
            </a:r>
            <a:r>
              <a:rPr lang="hu-HU" dirty="0" err="1"/>
              <a:t>cookie</a:t>
            </a:r>
            <a:r>
              <a:rPr lang="hu-HU" dirty="0"/>
              <a:t>-t, ezzel érvényteleníti a munkamenetet.</a:t>
            </a:r>
            <a:endParaRPr lang="en-US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C01FDD9-3FE3-67DA-4434-3776F583A3ED}"/>
              </a:ext>
            </a:extLst>
          </p:cNvPr>
          <p:cNvSpPr txBox="1"/>
          <p:nvPr/>
        </p:nvSpPr>
        <p:spPr>
          <a:xfrm>
            <a:off x="2697637" y="723638"/>
            <a:ext cx="679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Autentikáció</a:t>
            </a:r>
            <a:r>
              <a:rPr lang="en-US" sz="3200" dirty="0"/>
              <a:t> - JWT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E1D2B73-8B96-9051-4EC4-D1B85FACACDC}"/>
              </a:ext>
            </a:extLst>
          </p:cNvPr>
          <p:cNvSpPr txBox="1"/>
          <p:nvPr/>
        </p:nvSpPr>
        <p:spPr>
          <a:xfrm>
            <a:off x="7083663" y="5824243"/>
            <a:ext cx="326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JwtAuthenticationFilter</a:t>
            </a:r>
            <a:r>
              <a:rPr lang="en-US" dirty="0"/>
              <a:t> </a:t>
            </a: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137BCDE-C2C0-F410-1B33-7ECD1296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95" y="1517714"/>
            <a:ext cx="4615950" cy="43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3B26624-6937-51BC-48B1-90F925E4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19" y="2300963"/>
            <a:ext cx="6520293" cy="3078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C55590E-3582-E710-73D6-764C8D88B30E}"/>
              </a:ext>
            </a:extLst>
          </p:cNvPr>
          <p:cNvSpPr txBox="1"/>
          <p:nvPr/>
        </p:nvSpPr>
        <p:spPr>
          <a:xfrm>
            <a:off x="3909856" y="970960"/>
            <a:ext cx="4372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Felhasználói</a:t>
            </a:r>
            <a:r>
              <a:rPr lang="en-US" sz="3600" dirty="0"/>
              <a:t> </a:t>
            </a:r>
            <a:r>
              <a:rPr lang="en-US" sz="3600" dirty="0" err="1"/>
              <a:t>beállítások</a:t>
            </a:r>
            <a:endParaRPr lang="en-US" sz="36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FA28C42-C06F-6009-8F2E-5509FA2168AE}"/>
              </a:ext>
            </a:extLst>
          </p:cNvPr>
          <p:cNvSpPr txBox="1"/>
          <p:nvPr/>
        </p:nvSpPr>
        <p:spPr>
          <a:xfrm>
            <a:off x="980388" y="2055043"/>
            <a:ext cx="511561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adatok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Kupon</a:t>
            </a:r>
            <a:r>
              <a:rPr lang="en-US" dirty="0"/>
              <a:t> &amp; </a:t>
            </a:r>
            <a:r>
              <a:rPr lang="en-US" dirty="0" err="1"/>
              <a:t>Kreditek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Rendeléseim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Támogatás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segítségkérés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Adatvédelem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biztonság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Kijelentkezés</a:t>
            </a:r>
            <a:endParaRPr lang="en-US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Fiók </a:t>
            </a:r>
            <a:r>
              <a:rPr lang="en-US" dirty="0" err="1"/>
              <a:t>törlése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5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0CCB99A-3D9F-BF1B-7752-30ED40B08A70}"/>
              </a:ext>
            </a:extLst>
          </p:cNvPr>
          <p:cNvSpPr txBox="1"/>
          <p:nvPr/>
        </p:nvSpPr>
        <p:spPr>
          <a:xfrm>
            <a:off x="4710331" y="1022808"/>
            <a:ext cx="2771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Étel kiválasztása</a:t>
            </a:r>
            <a:endParaRPr lang="en-US" sz="32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8DFA111-2152-934E-8F4F-F50B20CE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49" y="2339807"/>
            <a:ext cx="4609620" cy="2178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DC49CAE-DCFE-B487-414E-0F351384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33" y="1714500"/>
            <a:ext cx="4373607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712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27B21C6-7602-B64E-7E02-19D38DF6C1DE}"/>
              </a:ext>
            </a:extLst>
          </p:cNvPr>
          <p:cNvSpPr txBox="1"/>
          <p:nvPr/>
        </p:nvSpPr>
        <p:spPr>
          <a:xfrm>
            <a:off x="4371521" y="852396"/>
            <a:ext cx="344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Kosár </a:t>
            </a:r>
            <a:r>
              <a:rPr lang="en-US" sz="3600" dirty="0" err="1"/>
              <a:t>és</a:t>
            </a:r>
            <a:r>
              <a:rPr lang="en-US" sz="3600" dirty="0"/>
              <a:t> </a:t>
            </a:r>
            <a:r>
              <a:rPr lang="en-US" sz="3600" dirty="0" err="1"/>
              <a:t>Rendelés</a:t>
            </a:r>
            <a:endParaRPr lang="en-US" sz="36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B92AD0B9-AACA-2EE4-5960-9062C6624718}"/>
              </a:ext>
            </a:extLst>
          </p:cNvPr>
          <p:cNvSpPr txBox="1"/>
          <p:nvPr/>
        </p:nvSpPr>
        <p:spPr>
          <a:xfrm>
            <a:off x="818208" y="2219952"/>
            <a:ext cx="71066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tartalma</a:t>
            </a:r>
            <a:r>
              <a:rPr lang="en-US" dirty="0"/>
              <a:t> </a:t>
            </a:r>
            <a:r>
              <a:rPr lang="en-US" dirty="0" err="1"/>
              <a:t>felhasználónként</a:t>
            </a:r>
            <a:br>
              <a:rPr lang="en-US" dirty="0"/>
            </a:br>
            <a:r>
              <a:rPr lang="en-US" dirty="0" err="1"/>
              <a:t>elkülönítve</a:t>
            </a:r>
            <a:r>
              <a:rPr lang="en-US" dirty="0"/>
              <a:t> </a:t>
            </a:r>
            <a:r>
              <a:rPr lang="en-US" dirty="0" err="1"/>
              <a:t>tárolódik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adatbázisban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backend: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kiszámolja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b="1" dirty="0" err="1"/>
              <a:t>összárat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alkalmazza</a:t>
            </a:r>
            <a:r>
              <a:rPr lang="en-US" dirty="0"/>
              <a:t> a </a:t>
            </a:r>
            <a:r>
              <a:rPr lang="en-US" b="1" dirty="0" err="1"/>
              <a:t>kiválasztott</a:t>
            </a:r>
            <a:r>
              <a:rPr lang="en-US" b="1" dirty="0"/>
              <a:t> </a:t>
            </a:r>
            <a:r>
              <a:rPr lang="en-US" b="1" dirty="0" err="1"/>
              <a:t>kuponokat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hozzáadja</a:t>
            </a:r>
            <a:r>
              <a:rPr lang="en-US" dirty="0"/>
              <a:t> a </a:t>
            </a:r>
            <a:r>
              <a:rPr lang="en-US" b="1" dirty="0" err="1"/>
              <a:t>szállítási</a:t>
            </a:r>
            <a:r>
              <a:rPr lang="en-US" b="1" dirty="0"/>
              <a:t> </a:t>
            </a:r>
            <a:r>
              <a:rPr lang="en-US" b="1" dirty="0" err="1"/>
              <a:t>díjat</a:t>
            </a:r>
            <a:br>
              <a:rPr lang="en-US" dirty="0"/>
            </a:br>
            <a:r>
              <a:rPr lang="en-US" dirty="0"/>
              <a:t>	- </a:t>
            </a:r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megadása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a </a:t>
            </a:r>
            <a:r>
              <a:rPr lang="en-US" b="1" dirty="0" err="1"/>
              <a:t>rendelés</a:t>
            </a:r>
            <a:r>
              <a:rPr lang="en-US" dirty="0"/>
              <a:t> </a:t>
            </a:r>
            <a:r>
              <a:rPr lang="en-US" b="1" dirty="0" err="1"/>
              <a:t>gomb</a:t>
            </a:r>
            <a:r>
              <a:rPr lang="en-US" dirty="0"/>
              <a:t> </a:t>
            </a:r>
            <a:r>
              <a:rPr lang="en-US" dirty="0" err="1"/>
              <a:t>megjelenik</a:t>
            </a:r>
            <a:endParaRPr lang="en-US" dirty="0"/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leadott</a:t>
            </a:r>
            <a:r>
              <a:rPr lang="en-US" dirty="0"/>
              <a:t> </a:t>
            </a:r>
            <a:r>
              <a:rPr lang="en-US" dirty="0" err="1"/>
              <a:t>rendelés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kuponok</a:t>
            </a:r>
            <a:r>
              <a:rPr lang="en-US" dirty="0"/>
              <a:t> </a:t>
            </a:r>
            <a:r>
              <a:rPr lang="en-US" dirty="0" err="1"/>
              <a:t>felhasználtnak</a:t>
            </a:r>
            <a:r>
              <a:rPr lang="en-US" dirty="0"/>
              <a:t> </a:t>
            </a:r>
            <a:r>
              <a:rPr lang="en-US" dirty="0" err="1"/>
              <a:t>jelölődnek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kosár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kiürül</a:t>
            </a:r>
            <a:r>
              <a:rPr lang="en-US" dirty="0"/>
              <a:t>.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megtekintheti</a:t>
            </a:r>
            <a:r>
              <a:rPr lang="en-US" dirty="0"/>
              <a:t> a </a:t>
            </a:r>
            <a:r>
              <a:rPr lang="en-US" dirty="0" err="1"/>
              <a:t>korábbi</a:t>
            </a:r>
            <a:r>
              <a:rPr lang="en-US" dirty="0"/>
              <a:t> </a:t>
            </a:r>
            <a:r>
              <a:rPr lang="en-US" dirty="0" err="1"/>
              <a:t>rendeléseit</a:t>
            </a:r>
            <a:r>
              <a:rPr lang="en-US" dirty="0"/>
              <a:t> a /</a:t>
            </a:r>
            <a:r>
              <a:rPr lang="en-US" dirty="0" err="1"/>
              <a:t>myorders</a:t>
            </a:r>
            <a:r>
              <a:rPr lang="en-US" dirty="0"/>
              <a:t> </a:t>
            </a:r>
            <a:r>
              <a:rPr lang="en-US" dirty="0" err="1"/>
              <a:t>végponton</a:t>
            </a:r>
            <a:r>
              <a:rPr lang="en-US" dirty="0"/>
              <a:t>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641159D-ECCA-E4A6-5BF3-AD4DA353915B}"/>
              </a:ext>
            </a:extLst>
          </p:cNvPr>
          <p:cNvSpPr txBox="1"/>
          <p:nvPr/>
        </p:nvSpPr>
        <p:spPr>
          <a:xfrm>
            <a:off x="8731359" y="5000229"/>
            <a:ext cx="2512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getcoupons</a:t>
            </a:r>
            <a:r>
              <a:rPr lang="en-US" dirty="0"/>
              <a:t> </a:t>
            </a:r>
            <a:r>
              <a:rPr lang="en-US" dirty="0" err="1"/>
              <a:t>aszinkron</a:t>
            </a:r>
            <a:r>
              <a:rPr lang="en-US" dirty="0"/>
              <a:t> </a:t>
            </a:r>
            <a:r>
              <a:rPr lang="en-US" dirty="0" err="1"/>
              <a:t>fgv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kódrészlet</a:t>
            </a:r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6E6CEEA-4364-1028-945A-EA78849C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59" y="1907075"/>
            <a:ext cx="5209333" cy="3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9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kus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u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u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219</TotalTime>
  <Words>595</Words>
  <Application>Microsoft Office PowerPoint</Application>
  <PresentationFormat>Szélesvásznú</PresentationFormat>
  <Paragraphs>70</Paragraphs>
  <Slides>15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Aptos</vt:lpstr>
      <vt:lpstr>Arial</vt:lpstr>
      <vt:lpstr>Garamond</vt:lpstr>
      <vt:lpstr>Organikus</vt:lpstr>
      <vt:lpstr>2025 SZFM</vt:lpstr>
      <vt:lpstr>Elképzelés ötlet</vt:lpstr>
      <vt:lpstr>Tervezett első soros ötletek</vt:lpstr>
      <vt:lpstr>Kanban tábla - Trello</vt:lpstr>
      <vt:lpstr>GitHub Repository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SZFM</dc:title>
  <dc:creator>-</dc:creator>
  <cp:lastModifiedBy>Hoszpodár Patrik</cp:lastModifiedBy>
  <cp:revision>16</cp:revision>
  <dcterms:created xsi:type="dcterms:W3CDTF">2025-10-02T11:39:06Z</dcterms:created>
  <dcterms:modified xsi:type="dcterms:W3CDTF">2025-10-14T08:13:23Z</dcterms:modified>
</cp:coreProperties>
</file>